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4"/>
  </p:notesMasterIdLst>
  <p:sldIdLst>
    <p:sldId id="276" r:id="rId2"/>
    <p:sldId id="269" r:id="rId3"/>
    <p:sldId id="274" r:id="rId4"/>
    <p:sldId id="298" r:id="rId5"/>
    <p:sldId id="271" r:id="rId6"/>
    <p:sldId id="272" r:id="rId7"/>
    <p:sldId id="303" r:id="rId8"/>
    <p:sldId id="304" r:id="rId9"/>
    <p:sldId id="300" r:id="rId10"/>
    <p:sldId id="317" r:id="rId11"/>
    <p:sldId id="301" r:id="rId12"/>
    <p:sldId id="275" r:id="rId13"/>
    <p:sldId id="270" r:id="rId14"/>
    <p:sldId id="293" r:id="rId15"/>
    <p:sldId id="305" r:id="rId16"/>
    <p:sldId id="306" r:id="rId17"/>
    <p:sldId id="316" r:id="rId18"/>
    <p:sldId id="307" r:id="rId19"/>
    <p:sldId id="315" r:id="rId20"/>
    <p:sldId id="309" r:id="rId21"/>
    <p:sldId id="308" r:id="rId22"/>
    <p:sldId id="310" r:id="rId23"/>
    <p:sldId id="311" r:id="rId24"/>
    <p:sldId id="314" r:id="rId25"/>
    <p:sldId id="312" r:id="rId26"/>
    <p:sldId id="313" r:id="rId27"/>
    <p:sldId id="302" r:id="rId28"/>
    <p:sldId id="279" r:id="rId29"/>
    <p:sldId id="258" r:id="rId30"/>
    <p:sldId id="266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원용" initials="장" lastIdx="1" clrIdx="0">
    <p:extLst>
      <p:ext uri="{19B8F6BF-5375-455C-9EA6-DF929625EA0E}">
        <p15:presenceInfo xmlns:p15="http://schemas.microsoft.com/office/powerpoint/2012/main" userId="장원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64CC"/>
    <a:srgbClr val="090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5" autoAdjust="0"/>
    <p:restoredTop sz="76264" autoAdjust="0"/>
  </p:normalViewPr>
  <p:slideViewPr>
    <p:cSldViewPr snapToGrid="0">
      <p:cViewPr varScale="1">
        <p:scale>
          <a:sx n="93" d="100"/>
          <a:sy n="93" d="100"/>
        </p:scale>
        <p:origin x="8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E1EE8-5D47-4442-ADCA-3742B8036BBE}" type="datetimeFigureOut">
              <a:rPr lang="ko-KR" altLang="en-US" smtClean="0"/>
              <a:t>2019. 1. 3.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D374A-C9AA-41D6-A8EE-1BB26431E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78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4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45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객체를 </a:t>
            </a:r>
            <a:r>
              <a:rPr lang="ko-KR" altLang="en-US" dirty="0" err="1"/>
              <a:t>사용할때</a:t>
            </a:r>
            <a:r>
              <a:rPr lang="ko-KR" altLang="en-US" dirty="0"/>
              <a:t> </a:t>
            </a:r>
            <a:r>
              <a:rPr lang="en-US" altLang="ko-KR" dirty="0"/>
              <a:t>new </a:t>
            </a:r>
            <a:r>
              <a:rPr lang="ko-KR" altLang="en-US" dirty="0"/>
              <a:t>라는 키워드 사용했지만 스프링에서 제공하는 스프링 컨테이너를 이용하여 한번 빈 객체를 선언하면 이러한 키워드 사용없이</a:t>
            </a:r>
            <a:endParaRPr lang="en-US" altLang="ko-KR" dirty="0"/>
          </a:p>
          <a:p>
            <a:r>
              <a:rPr lang="ko-KR" altLang="en-US" dirty="0"/>
              <a:t>재사용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67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43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1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8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59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7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92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43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1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4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279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28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077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02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514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6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590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설문 작성 후 </a:t>
            </a:r>
            <a:r>
              <a:rPr kumimoji="1" lang="en-US" altLang="ko-KR" dirty="0"/>
              <a:t>Drools </a:t>
            </a:r>
            <a:r>
              <a:rPr kumimoji="1" lang="ko-KR" altLang="en-US" dirty="0"/>
              <a:t>엔진에 의해 나온 결과 값입니다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결과 값에는 사용자의 사상체질 진단과 그에 따른 건강 관리법을 제시해 주게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5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33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04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 System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분야에 적용 시킨다면 의사 와 환자 모두 만족하고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신뢰할수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있도록 하고자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저희는 유저를 의사로 한정 짓지 않고 일반 사용자로 확장하여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설문작성을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사상체질 등을 확인 할 수 있는 서비스까지 제공하고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화면을 보시면 유저는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인터페이스를 통해서 전문가 지식으로부터 도움을 받을 수 있는데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안에는 특정 도메인 전문지식과 이를 관리하는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엔진으로 구성되어 있는 사진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4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Drools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drools language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되어있는 파일을 따로 제공하여 자바 소스코드 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분리하여 관리하게 제공해주기 때문에 자주 바뀌게 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관리하고 유지보수 하기에 효율적입니다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오른쪽그림을 보시면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부분은 여러가지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출장룰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사원인사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올수가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 저희는 메디컬분야를 적용시켰고 환자의 증상 데이터가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kknowledge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쌓이게 되면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엔진에 의해서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적용시켜놓은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전문가 룰과 증상데이터를 비교해서 결과값을 도출해주게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6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5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26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61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인터페이스와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D374A-C9AA-41D6-A8EE-1BB26431E4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06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46D94-4CBC-D243-A732-662B5B761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0ADACE-08CE-B444-AF97-FC566B150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FE857D-68C7-9143-9D6C-F0917E039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19386F-FE8C-FC44-9374-C484F942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E7533-A06C-4440-A4D6-47215A94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08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FF957-0C56-3341-B134-6DE61BB5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574BDF-BCF3-A94B-AE09-F2C3B8B5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ED2F2-6B6D-7141-97A2-F9E527DC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1B910-8FFF-1149-A7A2-4BA97B383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1AD7C-D52B-2445-9EB4-B7CBB2E8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3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C12F2E-B44D-3C46-BD83-0D901F25E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03344A-5BEA-6D4D-B939-9368A98A4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A101A-A2E9-2640-AA6B-B97CA09F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8257B-F9A7-6E4A-96A6-4AA0BBA8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CF545-1012-F440-934D-727B614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4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1EAC8-B54F-704B-B1A0-E55FCE99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9AC7E-96EE-EB40-9844-BCE9EE4D8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A6A583-255E-3E4D-95A8-6D7F742E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C6726-BD79-9A46-97DD-08B00838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9E3599-0C19-E742-A8B5-B1750C7C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1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2ED2E-BD1D-DC49-BDCF-B7166AC0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E4DB4-CEC1-C845-B416-D46E6429C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5E486-877F-D04C-B6F9-A493C185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85B43-530F-2C4D-9D49-4B7C3896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28738-65D9-D643-AE3B-7CF02FCD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7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DE73F-F5CB-254B-89E8-4748CD3E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BBCF6-7AE7-1E4B-82FC-ECF1BF38F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616659-E580-FD42-99F0-A0F6E239F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95C64-7639-5E40-B31A-CD1C4E38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8A6D0-9124-CF4D-8F09-D2D2F706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57648-73DC-7D4B-BDA6-4D2A63AD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6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46A31-92FB-9E4B-B47A-4E11882B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99AC03-171A-4C42-85D2-E897214CB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87FFA6-3FF9-564D-A3D6-DB6623E60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B2763-4769-0C43-A87A-C5262922B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17614E-8BDF-B947-B36F-FDD791DF1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1E6B72-3768-6D4D-B11D-763A0C0E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DF3568-3A86-5D45-B9C9-B6D04BBA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218EF2-C19D-BC4B-A7FE-9D816659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30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2D6C5-2240-7C46-B981-B34005CC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D18AB1-91A8-5340-9CB2-1B205C09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418041-6A31-B349-9FD1-A95FD217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80C376-1E29-E24D-91D1-999A4898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0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5ADEF8-5F33-EC43-8133-7E9ABA18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424AC9-00A9-7F48-9561-F5C1BF84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B8FC2-D358-9E44-9426-A5321E40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98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B0E11-1B22-9742-8AB8-4BF27241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827F5-7CE1-124A-8B4F-B84D401C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4876FB-387C-2C42-A80F-65B552AAE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0AAB31-4956-6842-8081-02A9AE8A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BCFE62-254B-8548-A0BC-1A5FC1AA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D162E-D717-564B-B1EE-5FA34B4C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09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2B16B-32E9-7646-94A0-10E3735F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B8010A-6515-BE48-B49D-0B96F6C52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54947-D9D4-B640-9F0A-F01352513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B846E3-9E71-8642-8922-74817565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1134D7-6557-CF42-AFB1-9EF9DC22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B28634-12A5-A840-87E0-7196EEC0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8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376D03-59A8-CB4F-9A4B-CE830F6F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D6096-56F1-474D-BF3F-2FC74EDAA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C2529-82F2-244F-A8E6-33686A449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D0897-93A4-4A58-AAD8-AFE097FB6559}" type="datetimeFigureOut">
              <a:rPr lang="ko-KR" altLang="en-US" smtClean="0"/>
              <a:pPr/>
              <a:t>2019. 1. 3.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6DE2C-9C20-6940-A9F7-81CA98FFD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4D36-DEA3-0E4F-8B68-0297DF209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E16D7-4482-47F3-A4D7-2A43FD1C66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15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inuse.com/drools/drools_spring" TargetMode="External"/><Relationship Id="rId3" Type="http://schemas.openxmlformats.org/officeDocument/2006/relationships/hyperlink" Target="https://github.com/kookmin-sw/2018-cap1-4" TargetMode="External"/><Relationship Id="rId7" Type="http://schemas.openxmlformats.org/officeDocument/2006/relationships/hyperlink" Target="https://github.com/kookmin-sw/2018-cap1-4/issues/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ddio3305.tistory.com/62" TargetMode="External"/><Relationship Id="rId5" Type="http://schemas.openxmlformats.org/officeDocument/2006/relationships/hyperlink" Target="https://github.com/kookmin-sw/2018-cap1-4/issues/32" TargetMode="External"/><Relationship Id="rId10" Type="http://schemas.openxmlformats.org/officeDocument/2006/relationships/hyperlink" Target="https://ilesteban.wordpress.com/2012/11/16/about-drools-and-infinite-execution-loops/" TargetMode="External"/><Relationship Id="rId4" Type="http://schemas.openxmlformats.org/officeDocument/2006/relationships/hyperlink" Target="http://all-record.tistory.com/174" TargetMode="External"/><Relationship Id="rId9" Type="http://schemas.openxmlformats.org/officeDocument/2006/relationships/hyperlink" Target="https://www.javainuse.com/drools_state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0D207-2BA3-4767-B704-69E36E7A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902111"/>
            <a:ext cx="10275978" cy="1147864"/>
          </a:xfrm>
        </p:spPr>
        <p:txBody>
          <a:bodyPr>
            <a:normAutofit fontScale="90000"/>
          </a:bodyPr>
          <a:lstStyle/>
          <a:p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Drools</a:t>
            </a:r>
            <a:r>
              <a:rPr kumimoji="1" lang="ko-KR" altLang="en-US" sz="4000" b="1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를</a:t>
            </a:r>
            <a:r>
              <a:rPr kumimoji="1" lang="ko-KR" altLang="en-US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이용한 </a:t>
            </a:r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Nginx</a:t>
            </a:r>
            <a:r>
              <a:rPr kumimoji="1" lang="ko-KR" altLang="en-US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와 </a:t>
            </a:r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Ajax</a:t>
            </a:r>
            <a:r>
              <a:rPr kumimoji="1" lang="ko-KR" altLang="en-US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기반의 </a:t>
            </a:r>
            <a:b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</a:br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Medical Expert System </a:t>
            </a:r>
            <a:r>
              <a:rPr kumimoji="1" lang="ko-KR" altLang="en-US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개발</a:t>
            </a:r>
            <a:br>
              <a:rPr kumimoji="1" lang="en-US" altLang="ko-KR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E4001E-B476-4BB4-A69A-BEADDEAB2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24" y="0"/>
            <a:ext cx="2142931" cy="20499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43CD87C-9764-4AB7-9A40-11C04A9F3EFE}"/>
              </a:ext>
            </a:extLst>
          </p:cNvPr>
          <p:cNvSpPr txBox="1">
            <a:spLocks/>
          </p:cNvSpPr>
          <p:nvPr/>
        </p:nvSpPr>
        <p:spPr>
          <a:xfrm>
            <a:off x="3485215" y="5710136"/>
            <a:ext cx="11142307" cy="1147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kumimoji="1" lang="en-US" altLang="ko-KR" b="1">
                <a:latin typeface="Iropke Batang OTF Medium" charset="-127"/>
                <a:ea typeface="Iropke Batang OTF Medium" charset="-127"/>
                <a:cs typeface="Iropke Batang OTF Medium" charset="-127"/>
              </a:rPr>
            </a:b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E289E94-9F88-4DC7-88C6-17EEF7371F09}"/>
              </a:ext>
            </a:extLst>
          </p:cNvPr>
          <p:cNvSpPr txBox="1">
            <a:spLocks/>
          </p:cNvSpPr>
          <p:nvPr/>
        </p:nvSpPr>
        <p:spPr>
          <a:xfrm>
            <a:off x="5580529" y="6449438"/>
            <a:ext cx="6611471" cy="1211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 latinLnBrk="0"/>
            <a:r>
              <a:rPr lang="ko-KR" altLang="en-US" b="1" u="sng" baseline="30000" dirty="0"/>
              <a:t>장원용</a:t>
            </a:r>
            <a:r>
              <a:rPr lang="en-US" altLang="ko-KR" baseline="30000" dirty="0"/>
              <a:t>, </a:t>
            </a:r>
            <a:r>
              <a:rPr lang="ko-KR" altLang="en-US" baseline="30000" dirty="0"/>
              <a:t>김태우</a:t>
            </a:r>
            <a:r>
              <a:rPr lang="en-US" altLang="ko-KR" baseline="30000" dirty="0"/>
              <a:t>, </a:t>
            </a:r>
            <a:r>
              <a:rPr lang="ko-KR" altLang="en-US" baseline="30000" dirty="0" err="1"/>
              <a:t>류준영</a:t>
            </a:r>
            <a:r>
              <a:rPr lang="en-US" altLang="ko-KR" baseline="30000" dirty="0"/>
              <a:t>,</a:t>
            </a:r>
            <a:r>
              <a:rPr lang="ko-KR" altLang="en-US" baseline="30000" dirty="0"/>
              <a:t> </a:t>
            </a:r>
            <a:r>
              <a:rPr lang="ko-KR" altLang="en-US" baseline="30000" dirty="0" err="1"/>
              <a:t>차은채</a:t>
            </a:r>
            <a:r>
              <a:rPr lang="en-US" altLang="ko-KR" baseline="30000" dirty="0"/>
              <a:t>, </a:t>
            </a:r>
            <a:r>
              <a:rPr lang="ko-KR" altLang="en-US" baseline="30000" dirty="0"/>
              <a:t>최은미 교수님 </a:t>
            </a:r>
          </a:p>
          <a:p>
            <a:br>
              <a:rPr kumimoji="1" lang="en-US" altLang="ko-KR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</a:b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BDE6AE-C53A-41DC-9D9E-3127961F4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9976"/>
            <a:ext cx="12192000" cy="40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1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룰 구조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88CC52D0-7D23-934B-A338-CCDC50B12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21" y="0"/>
            <a:ext cx="5817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룰 구조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B8DEF1-F28E-5943-94F5-95D1113124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09" y="152053"/>
            <a:ext cx="7920211" cy="6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56948" y="2708920"/>
            <a:ext cx="6408712" cy="114363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Medical Expert System</a:t>
            </a:r>
            <a:r>
              <a:rPr kumimoji="1" lang="ko-KR" altLang="en-US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b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</a:br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‘</a:t>
            </a:r>
            <a:r>
              <a:rPr kumimoji="1" lang="ko-KR" altLang="en-US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구성요소</a:t>
            </a:r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’</a:t>
            </a:r>
            <a:endParaRPr kumimoji="1" lang="ko-KR" altLang="en-US" sz="40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1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19336" y="2276871"/>
            <a:ext cx="6027463" cy="36204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텍스트 상자 21"/>
          <p:cNvSpPr txBox="1"/>
          <p:nvPr/>
        </p:nvSpPr>
        <p:spPr>
          <a:xfrm>
            <a:off x="121381" y="3844903"/>
            <a:ext cx="5873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모든 클라이언트 요청은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Dispatcher Servlet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받아서 </a:t>
            </a:r>
            <a:r>
              <a:rPr kumimoji="1" lang="ko-KR" altLang="en-US" sz="1600" b="1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맵핑된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Controller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에게 전달 후 처리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grpSp>
        <p:nvGrpSpPr>
          <p:cNvPr id="8" name="그룹 23"/>
          <p:cNvGrpSpPr/>
          <p:nvPr/>
        </p:nvGrpSpPr>
        <p:grpSpPr>
          <a:xfrm>
            <a:off x="695400" y="1149232"/>
            <a:ext cx="1127640" cy="1127640"/>
            <a:chOff x="695400" y="476672"/>
            <a:chExt cx="1127640" cy="112764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400" y="476672"/>
              <a:ext cx="1127640" cy="112764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343472" y="587116"/>
              <a:ext cx="28803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6565" y="1273833"/>
            <a:ext cx="238203" cy="40373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333066" y="1799074"/>
            <a:ext cx="5566385" cy="43448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4">
            <a:extLst>
              <a:ext uri="{FF2B5EF4-FFF2-40B4-BE49-F238E27FC236}">
                <a16:creationId xmlns:a16="http://schemas.microsoft.com/office/drawing/2014/main" id="{3FC4BC64-FF11-4E27-BE5C-75FA6D412667}"/>
              </a:ext>
            </a:extLst>
          </p:cNvPr>
          <p:cNvSpPr txBox="1"/>
          <p:nvPr/>
        </p:nvSpPr>
        <p:spPr>
          <a:xfrm>
            <a:off x="2057194" y="1152623"/>
            <a:ext cx="5715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Spring MVC</a:t>
            </a:r>
            <a:r>
              <a:rPr kumimoji="1" lang="en-US" altLang="ko-KR" sz="24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24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구조 </a:t>
            </a:r>
            <a:r>
              <a:rPr kumimoji="1" lang="en-US" altLang="ko-KR" sz="24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Expert System</a:t>
            </a:r>
          </a:p>
        </p:txBody>
      </p:sp>
      <p:sp>
        <p:nvSpPr>
          <p:cNvPr id="11" name="텍스트 상자 21">
            <a:extLst>
              <a:ext uri="{FF2B5EF4-FFF2-40B4-BE49-F238E27FC236}">
                <a16:creationId xmlns:a16="http://schemas.microsoft.com/office/drawing/2014/main" id="{F10819BE-BC02-4087-B911-14B4530B96E5}"/>
              </a:ext>
            </a:extLst>
          </p:cNvPr>
          <p:cNvSpPr txBox="1"/>
          <p:nvPr/>
        </p:nvSpPr>
        <p:spPr>
          <a:xfrm>
            <a:off x="119335" y="2416235"/>
            <a:ext cx="602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웹에서 기존 소프트웨어에서 사용 되는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MVC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패턴을 적용해 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웹 어플리케이션 만들기 위한 프레임워크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12" name="텍스트 상자 21">
            <a:extLst>
              <a:ext uri="{FF2B5EF4-FFF2-40B4-BE49-F238E27FC236}">
                <a16:creationId xmlns:a16="http://schemas.microsoft.com/office/drawing/2014/main" id="{9485E0E5-C724-4420-B9D1-9AA13A274ADB}"/>
              </a:ext>
            </a:extLst>
          </p:cNvPr>
          <p:cNvSpPr txBox="1"/>
          <p:nvPr/>
        </p:nvSpPr>
        <p:spPr>
          <a:xfrm>
            <a:off x="119334" y="3163787"/>
            <a:ext cx="602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Spring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의 특징인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DI,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AOP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등의 지원으로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객체간의 의존성을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낮추고 유연성 제공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13" name="텍스트 상자 21">
            <a:extLst>
              <a:ext uri="{FF2B5EF4-FFF2-40B4-BE49-F238E27FC236}">
                <a16:creationId xmlns:a16="http://schemas.microsoft.com/office/drawing/2014/main" id="{14D774C5-A89E-42EF-9B5A-BE7FFE3DE617}"/>
              </a:ext>
            </a:extLst>
          </p:cNvPr>
          <p:cNvSpPr txBox="1"/>
          <p:nvPr/>
        </p:nvSpPr>
        <p:spPr>
          <a:xfrm>
            <a:off x="123428" y="4592455"/>
            <a:ext cx="58691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추가적으로 서버 부담을 줄이기 위해 비동기적 통신인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ajax</a:t>
            </a:r>
          </a:p>
          <a:p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사용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 </a:t>
            </a: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예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)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사용자 편의를 위해 요청에 대해 </a:t>
            </a:r>
            <a:r>
              <a:rPr kumimoji="1" lang="en-US" altLang="ko-KR" sz="1600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Json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형식의 데이터 교환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   을 하여 요청페이지에 결과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49927F-2D31-834E-9E9A-04098E2D1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78" y="1855885"/>
            <a:ext cx="5412173" cy="42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19336" y="2276871"/>
            <a:ext cx="6027463" cy="36204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텍스트 상자 21"/>
          <p:cNvSpPr txBox="1"/>
          <p:nvPr/>
        </p:nvSpPr>
        <p:spPr>
          <a:xfrm>
            <a:off x="119334" y="3987521"/>
            <a:ext cx="5873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가장 큰 장점은 데이터베이스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b="1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로직과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자바 소스코드 분리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해서 관리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(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유지 보수 향상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)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grpSp>
        <p:nvGrpSpPr>
          <p:cNvPr id="8" name="그룹 23"/>
          <p:cNvGrpSpPr/>
          <p:nvPr/>
        </p:nvGrpSpPr>
        <p:grpSpPr>
          <a:xfrm>
            <a:off x="695400" y="1149232"/>
            <a:ext cx="1127640" cy="1127640"/>
            <a:chOff x="695400" y="476672"/>
            <a:chExt cx="1127640" cy="112764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400" y="476672"/>
              <a:ext cx="1127640" cy="112764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343472" y="587116"/>
              <a:ext cx="28803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6565" y="1273833"/>
            <a:ext cx="238203" cy="40373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333066" y="1799074"/>
            <a:ext cx="5566385" cy="43448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4">
            <a:extLst>
              <a:ext uri="{FF2B5EF4-FFF2-40B4-BE49-F238E27FC236}">
                <a16:creationId xmlns:a16="http://schemas.microsoft.com/office/drawing/2014/main" id="{3FC4BC64-FF11-4E27-BE5C-75FA6D412667}"/>
              </a:ext>
            </a:extLst>
          </p:cNvPr>
          <p:cNvSpPr txBox="1"/>
          <p:nvPr/>
        </p:nvSpPr>
        <p:spPr>
          <a:xfrm>
            <a:off x="2057194" y="1152623"/>
            <a:ext cx="853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Mybatis</a:t>
            </a:r>
            <a:r>
              <a:rPr kumimoji="1" lang="ko-KR" altLang="en-US" sz="3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프레임워크를 </a:t>
            </a:r>
            <a:r>
              <a:rPr kumimoji="1" lang="ko-KR" altLang="en-US" sz="24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이용한 </a:t>
            </a:r>
            <a:r>
              <a:rPr kumimoji="1" lang="en-US" altLang="ko-KR" sz="24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Expert System</a:t>
            </a:r>
          </a:p>
        </p:txBody>
      </p:sp>
      <p:sp>
        <p:nvSpPr>
          <p:cNvPr id="11" name="텍스트 상자 21">
            <a:extLst>
              <a:ext uri="{FF2B5EF4-FFF2-40B4-BE49-F238E27FC236}">
                <a16:creationId xmlns:a16="http://schemas.microsoft.com/office/drawing/2014/main" id="{F10819BE-BC02-4087-B911-14B4530B96E5}"/>
              </a:ext>
            </a:extLst>
          </p:cNvPr>
          <p:cNvSpPr txBox="1"/>
          <p:nvPr/>
        </p:nvSpPr>
        <p:spPr>
          <a:xfrm>
            <a:off x="119335" y="2416235"/>
            <a:ext cx="602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b="1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Mybatis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는 개발자가 지정한 </a:t>
            </a:r>
            <a:r>
              <a:rPr kumimoji="1" lang="en-US" altLang="ko-KR" sz="1600" b="1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Sql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,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저장 프로시저 등 고급 매핑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을 지원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하는 프레임워크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12" name="텍스트 상자 21">
            <a:extLst>
              <a:ext uri="{FF2B5EF4-FFF2-40B4-BE49-F238E27FC236}">
                <a16:creationId xmlns:a16="http://schemas.microsoft.com/office/drawing/2014/main" id="{9485E0E5-C724-4420-B9D1-9AA13A274ADB}"/>
              </a:ext>
            </a:extLst>
          </p:cNvPr>
          <p:cNvSpPr txBox="1"/>
          <p:nvPr/>
        </p:nvSpPr>
        <p:spPr>
          <a:xfrm>
            <a:off x="119335" y="3201878"/>
            <a:ext cx="602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JDBC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로 처리하는 많은 부분의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소스코드와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parameter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설정 및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결과 매핑을 대신 해줌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13" name="텍스트 상자 21">
            <a:extLst>
              <a:ext uri="{FF2B5EF4-FFF2-40B4-BE49-F238E27FC236}">
                <a16:creationId xmlns:a16="http://schemas.microsoft.com/office/drawing/2014/main" id="{14D774C5-A89E-42EF-9B5A-BE7FFE3DE617}"/>
              </a:ext>
            </a:extLst>
          </p:cNvPr>
          <p:cNvSpPr txBox="1"/>
          <p:nvPr/>
        </p:nvSpPr>
        <p:spPr>
          <a:xfrm>
            <a:off x="123428" y="4592455"/>
            <a:ext cx="58691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DAO( data access object) : DB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data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접근 트랜잭션 객체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Tx/>
              <a:buChar char="-"/>
            </a:pP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Tx/>
              <a:buChar char="-"/>
            </a:pP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DTO ( data transfer object) :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계층간 데이터 교환을 위한 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                                        </a:t>
            </a:r>
            <a:r>
              <a:rPr kumimoji="1" lang="ko-KR" altLang="en-US" sz="1600" b="1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자바빈즈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pic>
        <p:nvPicPr>
          <p:cNvPr id="15" name="_x246271760" descr="EMB0000357c5583">
            <a:extLst>
              <a:ext uri="{FF2B5EF4-FFF2-40B4-BE49-F238E27FC236}">
                <a16:creationId xmlns:a16="http://schemas.microsoft.com/office/drawing/2014/main" id="{F184271C-0258-DC43-8C76-57488077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452" y="1884373"/>
            <a:ext cx="2113506" cy="210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46273280" descr="EMB0000357c5586">
            <a:extLst>
              <a:ext uri="{FF2B5EF4-FFF2-40B4-BE49-F238E27FC236}">
                <a16:creationId xmlns:a16="http://schemas.microsoft.com/office/drawing/2014/main" id="{313AC5EE-302E-3D45-B017-97A3380E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227" y="3987521"/>
            <a:ext cx="2105964" cy="207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BDF09E-E63E-2C4E-AA93-6CCBB4B03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7147" y="2030473"/>
            <a:ext cx="3287820" cy="36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4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ajax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F6F3EF-588A-2044-A312-D24CCC55F2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39" y="0"/>
            <a:ext cx="610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Localhost: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8080/home</a:t>
            </a: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설정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4AE53D30-651C-164D-89F7-FA217760F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0"/>
            <a:ext cx="82931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B73BD0-88C4-2247-B611-B0017BBE4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66" y="3240588"/>
            <a:ext cx="5897980" cy="22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Localhost: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8080/home</a:t>
            </a: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설정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02444B5A-C7FF-1543-8838-F71613835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0"/>
            <a:ext cx="8799566" cy="63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환자 이름 검색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74F341A9-68B0-C342-AF36-5ED27C55A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55" y="0"/>
            <a:ext cx="8751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환자 이름 검색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80FFB4-A924-F842-A99B-6779A294E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99" y="928255"/>
            <a:ext cx="8340436" cy="46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84171" y="0"/>
            <a:ext cx="820782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상자 4"/>
          <p:cNvSpPr txBox="1"/>
          <p:nvPr/>
        </p:nvSpPr>
        <p:spPr>
          <a:xfrm>
            <a:off x="415348" y="687351"/>
            <a:ext cx="3229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Content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4010297" y="591558"/>
            <a:ext cx="3579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001 Expert System</a:t>
            </a:r>
          </a:p>
        </p:txBody>
      </p:sp>
      <p:sp>
        <p:nvSpPr>
          <p:cNvPr id="6" name="텍스트 상자 4"/>
          <p:cNvSpPr txBox="1"/>
          <p:nvPr/>
        </p:nvSpPr>
        <p:spPr>
          <a:xfrm>
            <a:off x="4010297" y="1979903"/>
            <a:ext cx="6897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002 Expert System Component</a:t>
            </a:r>
          </a:p>
        </p:txBody>
      </p:sp>
      <p:sp>
        <p:nvSpPr>
          <p:cNvPr id="7" name="텍스트 상자 4"/>
          <p:cNvSpPr txBox="1"/>
          <p:nvPr/>
        </p:nvSpPr>
        <p:spPr>
          <a:xfrm>
            <a:off x="3984171" y="3766229"/>
            <a:ext cx="6766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003 Server Process</a:t>
            </a:r>
          </a:p>
        </p:txBody>
      </p:sp>
      <p:sp>
        <p:nvSpPr>
          <p:cNvPr id="9" name="텍스트 상자 4"/>
          <p:cNvSpPr txBox="1"/>
          <p:nvPr/>
        </p:nvSpPr>
        <p:spPr>
          <a:xfrm>
            <a:off x="4345576" y="1148906"/>
            <a:ext cx="532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Medical</a:t>
            </a: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Expert System</a:t>
            </a: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endParaRPr kumimoji="1" lang="en-US" altLang="ko-KR" sz="24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One of the Rule</a:t>
            </a: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engines, Drools</a:t>
            </a:r>
          </a:p>
        </p:txBody>
      </p:sp>
      <p:sp>
        <p:nvSpPr>
          <p:cNvPr id="10" name="텍스트 상자 4"/>
          <p:cNvSpPr txBox="1"/>
          <p:nvPr/>
        </p:nvSpPr>
        <p:spPr>
          <a:xfrm>
            <a:off x="4345575" y="2459504"/>
            <a:ext cx="5320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System Process</a:t>
            </a:r>
          </a:p>
          <a:p>
            <a:pPr>
              <a:buFont typeface="Arial" pitchFamily="34" charset="0"/>
              <a:buChar char="•"/>
            </a:pP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Spring</a:t>
            </a: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MVC(</a:t>
            </a: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비동기적 통신 </a:t>
            </a: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ajax) </a:t>
            </a:r>
          </a:p>
          <a:p>
            <a:pPr>
              <a:buFont typeface="Arial" pitchFamily="34" charset="0"/>
              <a:buChar char="•"/>
            </a:pP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RDBMS</a:t>
            </a:r>
            <a:r>
              <a:rPr kumimoji="1" lang="ko-KR" altLang="en-US" sz="2400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를</a:t>
            </a: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위한 </a:t>
            </a:r>
            <a:r>
              <a:rPr kumimoji="1" lang="en-US" altLang="ko-KR" sz="2400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Mybatis</a:t>
            </a:r>
            <a:endParaRPr kumimoji="1" lang="en-US" altLang="ko-KR" sz="24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 typeface="Arial" pitchFamily="34" charset="0"/>
              <a:buChar char="•"/>
            </a:pPr>
            <a:endParaRPr kumimoji="1" lang="en-US" altLang="ko-KR" sz="24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11" name="텍스트 상자 4"/>
          <p:cNvSpPr txBox="1"/>
          <p:nvPr/>
        </p:nvSpPr>
        <p:spPr>
          <a:xfrm>
            <a:off x="4345573" y="4225498"/>
            <a:ext cx="532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Load Balancing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Nginx server( apache server </a:t>
            </a: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비교</a:t>
            </a: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)</a:t>
            </a:r>
          </a:p>
        </p:txBody>
      </p:sp>
      <p:sp>
        <p:nvSpPr>
          <p:cNvPr id="12" name="텍스트 상자 4">
            <a:extLst>
              <a:ext uri="{FF2B5EF4-FFF2-40B4-BE49-F238E27FC236}">
                <a16:creationId xmlns:a16="http://schemas.microsoft.com/office/drawing/2014/main" id="{43AF062F-E4DD-4CD4-B570-3808F9448DB9}"/>
              </a:ext>
            </a:extLst>
          </p:cNvPr>
          <p:cNvSpPr txBox="1"/>
          <p:nvPr/>
        </p:nvSpPr>
        <p:spPr>
          <a:xfrm>
            <a:off x="4010297" y="5155579"/>
            <a:ext cx="6766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004 Conclusion</a:t>
            </a:r>
          </a:p>
        </p:txBody>
      </p:sp>
      <p:sp>
        <p:nvSpPr>
          <p:cNvPr id="13" name="텍스트 상자 4">
            <a:extLst>
              <a:ext uri="{FF2B5EF4-FFF2-40B4-BE49-F238E27FC236}">
                <a16:creationId xmlns:a16="http://schemas.microsoft.com/office/drawing/2014/main" id="{DA51880D-19F8-C549-B98E-297E41EFE338}"/>
              </a:ext>
            </a:extLst>
          </p:cNvPr>
          <p:cNvSpPr txBox="1"/>
          <p:nvPr/>
        </p:nvSpPr>
        <p:spPr>
          <a:xfrm>
            <a:off x="4345573" y="5661047"/>
            <a:ext cx="532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Expert System </a:t>
            </a: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구현 결과</a:t>
            </a:r>
            <a:endParaRPr kumimoji="1" lang="en-US" altLang="ko-KR" sz="24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사용 사례 설명</a:t>
            </a:r>
            <a:endParaRPr kumimoji="1" lang="en-US" altLang="ko-KR" sz="24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환자 이름 검색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3" name="그림 2" descr="스크린샷, 지도이(가) 표시된 사진&#10;&#10;&#10;&#10;자동 생성된 설명">
            <a:extLst>
              <a:ext uri="{FF2B5EF4-FFF2-40B4-BE49-F238E27FC236}">
                <a16:creationId xmlns:a16="http://schemas.microsoft.com/office/drawing/2014/main" id="{20CB38CB-D1A8-1D45-A216-007310A86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54" y="0"/>
            <a:ext cx="867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환자 이름 검색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AFC44316-4C92-AB4F-92B4-6F348386E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00" y="330200"/>
            <a:ext cx="8336016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4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환자 이름 검색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DE4A75D-09D5-3443-8662-A9829E012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56" y="1052945"/>
            <a:ext cx="8799566" cy="47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7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환자 이름 검색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4F9A9C-58FF-9C43-AC3A-21883AE4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1A22E0A-3E24-0441-A0DE-A8AEE8A65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56" y="512618"/>
            <a:ext cx="8799566" cy="5638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9DB314-A2F0-DC4A-9CBF-D3474991E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09" y="0"/>
            <a:ext cx="6705613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3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환자 이름 검색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4F9A9C-58FF-9C43-AC3A-21883AE4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30EF40E3-0A90-1D45-B52C-96EF7B78B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56" y="1112921"/>
            <a:ext cx="8799566" cy="432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환자 증상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진단하기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9C7A3440-3A54-C540-897A-3BCBEE528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0"/>
            <a:ext cx="8731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4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환자 증상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진단하기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FC941AC4-15A6-9B44-928E-98A1BC631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54" y="-1"/>
            <a:ext cx="84651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참고 사이트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7CE8F8-E2A7-644F-84BB-BB604865B0DF}"/>
              </a:ext>
            </a:extLst>
          </p:cNvPr>
          <p:cNvSpPr/>
          <p:nvPr/>
        </p:nvSpPr>
        <p:spPr>
          <a:xfrm>
            <a:off x="3392434" y="207718"/>
            <a:ext cx="8598326" cy="6650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ko-KR" sz="1400" b="1" dirty="0"/>
              <a:t>소스코드 </a:t>
            </a:r>
            <a:r>
              <a:rPr lang="en-US" altLang="ko-KR" sz="1400" b="1" dirty="0"/>
              <a:t>: </a:t>
            </a:r>
            <a:r>
              <a:rPr lang="en-US" altLang="ko-KR" sz="1400" b="1" u="sng" dirty="0">
                <a:hlinkClick r:id="rId3"/>
              </a:rPr>
              <a:t>https://github.com/kookmin-sw/2018-cap1-4</a:t>
            </a:r>
            <a:endParaRPr lang="en-US" altLang="ko-KR" sz="1400" b="1" u="sng" dirty="0"/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altLang="ko-KR" sz="1400" b="1" u="sng" dirty="0"/>
          </a:p>
          <a:p>
            <a:r>
              <a:rPr lang="en-US" altLang="ko-KR" sz="1400" b="1" dirty="0"/>
              <a:t>2-1) </a:t>
            </a:r>
            <a:r>
              <a:rPr lang="ko-KR" altLang="ko-KR" sz="1400" b="1" dirty="0"/>
              <a:t>아파치 </a:t>
            </a:r>
            <a:r>
              <a:rPr lang="ko-KR" altLang="ko-KR" sz="1400" b="1" dirty="0" err="1"/>
              <a:t>톰캣</a:t>
            </a:r>
            <a:r>
              <a:rPr lang="ko-KR" altLang="ko-KR" sz="1400" b="1" dirty="0"/>
              <a:t> 설치</a:t>
            </a:r>
            <a:r>
              <a:rPr lang="en-US" altLang="ko-KR" sz="1400" b="1" dirty="0"/>
              <a:t>( version 8.0 or 8.5 )</a:t>
            </a:r>
            <a:endParaRPr lang="ko-KR" altLang="ko-KR" sz="1400" dirty="0"/>
          </a:p>
          <a:p>
            <a:r>
              <a:rPr lang="en-US" altLang="ko-KR" sz="1400" b="1" u="sng" dirty="0">
                <a:hlinkClick r:id="rId4"/>
              </a:rPr>
              <a:t>http://all-record.tistory.com/174</a:t>
            </a:r>
            <a:endParaRPr lang="ko-KR" altLang="ko-KR" sz="1400" dirty="0"/>
          </a:p>
          <a:p>
            <a:r>
              <a:rPr lang="en-US" altLang="ko-KR" sz="1400" b="1" dirty="0"/>
              <a:t>3) maven </a:t>
            </a:r>
            <a:r>
              <a:rPr lang="ko-KR" altLang="ko-KR" sz="1400" b="1" dirty="0"/>
              <a:t>설치 </a:t>
            </a:r>
            <a:r>
              <a:rPr lang="en-US" altLang="ko-KR" sz="1400" b="1" dirty="0"/>
              <a:t>(</a:t>
            </a:r>
            <a:r>
              <a:rPr lang="ko-KR" altLang="ko-KR" sz="1400" b="1" dirty="0"/>
              <a:t>라이브러리 관리</a:t>
            </a:r>
            <a:r>
              <a:rPr lang="en-US" altLang="ko-KR" sz="1400" b="1" dirty="0"/>
              <a:t>)</a:t>
            </a:r>
            <a:endParaRPr lang="ko-KR" altLang="ko-KR" sz="1400" dirty="0"/>
          </a:p>
          <a:p>
            <a:r>
              <a:rPr lang="en-US" altLang="ko-KR" sz="1400" dirty="0"/>
              <a:t>- drools , </a:t>
            </a:r>
            <a:r>
              <a:rPr lang="en-US" altLang="ko-KR" sz="1400" dirty="0" err="1"/>
              <a:t>mybatis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mysql</a:t>
            </a:r>
            <a:r>
              <a:rPr lang="en-US" altLang="ko-KR" sz="1400" dirty="0"/>
              <a:t>-connector, </a:t>
            </a:r>
            <a:r>
              <a:rPr lang="en-US" altLang="ko-KR" sz="1400" dirty="0" err="1"/>
              <a:t>jackson</a:t>
            </a:r>
            <a:r>
              <a:rPr lang="en-US" altLang="ko-KR" sz="1400" dirty="0"/>
              <a:t> </a:t>
            </a:r>
            <a:r>
              <a:rPr lang="ko-KR" altLang="ko-KR" sz="1400" dirty="0"/>
              <a:t>등 모두 </a:t>
            </a:r>
            <a:r>
              <a:rPr lang="en-US" altLang="ko-KR" sz="1400" dirty="0" err="1"/>
              <a:t>github</a:t>
            </a:r>
            <a:r>
              <a:rPr lang="en-US" altLang="ko-KR" sz="1400" dirty="0"/>
              <a:t> </a:t>
            </a:r>
            <a:r>
              <a:rPr lang="ko-KR" altLang="ko-KR" sz="1400" dirty="0"/>
              <a:t>에 연동되어 있기 때문에</a:t>
            </a:r>
          </a:p>
          <a:p>
            <a:r>
              <a:rPr lang="en-US" altLang="ko-KR" sz="1400" dirty="0"/>
              <a:t>maven</a:t>
            </a:r>
            <a:r>
              <a:rPr lang="ko-KR" altLang="ko-KR" sz="1400" dirty="0"/>
              <a:t>만 설치하고 </a:t>
            </a:r>
            <a:r>
              <a:rPr lang="en-US" altLang="ko-KR" sz="1400" dirty="0"/>
              <a:t>git pull </a:t>
            </a:r>
            <a:endParaRPr lang="ko-KR" altLang="ko-KR" sz="1400" dirty="0"/>
          </a:p>
          <a:p>
            <a:r>
              <a:rPr lang="en-US" altLang="ko-KR" sz="1400" b="1" dirty="0"/>
              <a:t>4) DB </a:t>
            </a:r>
            <a:r>
              <a:rPr lang="ko-KR" altLang="ko-KR" sz="1400" b="1" dirty="0"/>
              <a:t>설정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mysql</a:t>
            </a:r>
            <a:r>
              <a:rPr lang="en-US" altLang="ko-KR" sz="1400" b="1" dirty="0"/>
              <a:t> )</a:t>
            </a:r>
            <a:endParaRPr lang="ko-KR" altLang="ko-KR" sz="1400" dirty="0"/>
          </a:p>
          <a:p>
            <a:r>
              <a:rPr lang="en-US" altLang="ko-KR" sz="1400" dirty="0"/>
              <a:t>DB </a:t>
            </a:r>
            <a:r>
              <a:rPr lang="ko-KR" altLang="ko-KR" sz="1400" dirty="0"/>
              <a:t>설정</a:t>
            </a:r>
            <a:r>
              <a:rPr lang="en-US" altLang="ko-KR" sz="1400" dirty="0"/>
              <a:t> : </a:t>
            </a:r>
            <a:r>
              <a:rPr lang="en-US" altLang="ko-KR" sz="1400" u="sng" dirty="0">
                <a:hlinkClick r:id="rId5"/>
              </a:rPr>
              <a:t>https://github.com/kookmin-sw/2018-cap1-4/issues/32</a:t>
            </a:r>
            <a:endParaRPr lang="ko-KR" altLang="ko-KR" sz="1400" dirty="0"/>
          </a:p>
          <a:p>
            <a:r>
              <a:rPr lang="en-US" altLang="ko-KR" sz="1400" b="1" dirty="0"/>
              <a:t>5) </a:t>
            </a:r>
            <a:r>
              <a:rPr lang="en-US" altLang="ko-KR" sz="1400" b="1" dirty="0" err="1"/>
              <a:t>mybatis</a:t>
            </a:r>
            <a:r>
              <a:rPr lang="en-US" altLang="ko-KR" sz="1400" b="1" dirty="0"/>
              <a:t> </a:t>
            </a:r>
            <a:r>
              <a:rPr lang="ko-KR" altLang="ko-KR" sz="1400" b="1" dirty="0"/>
              <a:t>연동 참고</a:t>
            </a:r>
            <a:r>
              <a:rPr lang="ko-KR" altLang="ko-KR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u="sng" dirty="0">
                <a:hlinkClick r:id="rId6"/>
              </a:rPr>
              <a:t>http://addio3305.tistory.com/62</a:t>
            </a:r>
            <a:r>
              <a:rPr lang="en-US" altLang="ko-KR" sz="1400" dirty="0"/>
              <a:t> ( maven</a:t>
            </a:r>
            <a:r>
              <a:rPr lang="ko-KR" altLang="ko-KR" sz="1400" dirty="0"/>
              <a:t>에 현재 </a:t>
            </a:r>
            <a:r>
              <a:rPr lang="ko-KR" altLang="ko-KR" sz="1400" dirty="0" err="1"/>
              <a:t>설정완료</a:t>
            </a:r>
            <a:r>
              <a:rPr lang="en-US" altLang="ko-KR" sz="1400" dirty="0"/>
              <a:t>)</a:t>
            </a:r>
            <a:endParaRPr lang="ko-KR" altLang="ko-KR" sz="1400" dirty="0"/>
          </a:p>
          <a:p>
            <a:r>
              <a:rPr lang="en-US" altLang="ko-KR" sz="1400" dirty="0"/>
              <a:t> </a:t>
            </a:r>
            <a:endParaRPr lang="ko-KR" altLang="ko-KR" sz="1400" dirty="0"/>
          </a:p>
          <a:p>
            <a:r>
              <a:rPr lang="en-US" altLang="ko-KR" sz="1400" b="1" dirty="0"/>
              <a:t>5) </a:t>
            </a:r>
            <a:r>
              <a:rPr lang="ko-KR" altLang="ko-KR" sz="1400" b="1" dirty="0"/>
              <a:t>기타</a:t>
            </a:r>
            <a:endParaRPr lang="ko-KR" altLang="ko-KR" sz="1400" dirty="0"/>
          </a:p>
          <a:p>
            <a:r>
              <a:rPr lang="en-US" altLang="ko-KR" sz="1400" dirty="0"/>
              <a:t>tomcat </a:t>
            </a:r>
            <a:r>
              <a:rPr lang="ko-KR" altLang="ko-KR" sz="1400" dirty="0"/>
              <a:t>서버 </a:t>
            </a:r>
            <a:r>
              <a:rPr lang="ko-KR" altLang="ko-KR" sz="1400" dirty="0" err="1"/>
              <a:t>에러시</a:t>
            </a:r>
            <a:r>
              <a:rPr lang="ko-KR" altLang="ko-KR" sz="1400" dirty="0"/>
              <a:t> 확인 </a:t>
            </a:r>
            <a:r>
              <a:rPr lang="en-US" altLang="ko-KR" sz="1400" dirty="0"/>
              <a:t>: </a:t>
            </a:r>
            <a:r>
              <a:rPr lang="en-US" altLang="ko-KR" sz="1400" u="sng" dirty="0">
                <a:hlinkClick r:id="rId7"/>
              </a:rPr>
              <a:t>https://github.com/kookmin-sw/2018-cap1-4/issues/6</a:t>
            </a:r>
            <a:endParaRPr lang="ko-KR" altLang="ko-KR" sz="1400" dirty="0"/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ko-KR" altLang="ko-KR" sz="1400" dirty="0"/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altLang="ko-KR" sz="1400" b="1" dirty="0">
              <a:solidFill>
                <a:srgbClr val="595959"/>
              </a:solidFill>
              <a:latin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ko-KR" sz="1400" b="1" dirty="0">
                <a:solidFill>
                  <a:srgbClr val="595959"/>
                </a:solidFill>
                <a:latin typeface="Calibri" panose="020F0502020204030204" pitchFamily="34" charset="0"/>
                <a:cs typeface="Cordia New" panose="020B0304020202020204" pitchFamily="34" charset="-34"/>
              </a:rPr>
              <a:t>Spring </a:t>
            </a:r>
            <a:r>
              <a:rPr lang="ko-KR" altLang="ko-KR" sz="1400" b="1" dirty="0">
                <a:solidFill>
                  <a:srgbClr val="595959"/>
                </a:solidFill>
                <a:latin typeface="Calibri" panose="020F0502020204030204" pitchFamily="34" charset="0"/>
                <a:cs typeface="Cordia New" panose="020B0304020202020204" pitchFamily="34" charset="-34"/>
              </a:rPr>
              <a:t>프레임워크와 </a:t>
            </a:r>
            <a:r>
              <a:rPr lang="en-US" altLang="ko-KR" sz="1400" b="1" dirty="0">
                <a:solidFill>
                  <a:srgbClr val="595959"/>
                </a:solidFill>
                <a:latin typeface="Calibri" panose="020F0502020204030204" pitchFamily="34" charset="0"/>
                <a:cs typeface="Cordia New" panose="020B0304020202020204" pitchFamily="34" charset="-34"/>
              </a:rPr>
              <a:t>Drools </a:t>
            </a:r>
            <a:r>
              <a:rPr lang="ko-KR" altLang="ko-KR" sz="1400" b="1" dirty="0" err="1">
                <a:solidFill>
                  <a:srgbClr val="595959"/>
                </a:solidFill>
                <a:latin typeface="Calibri" panose="020F0502020204030204" pitchFamily="34" charset="0"/>
                <a:cs typeface="Cordia New" panose="020B0304020202020204" pitchFamily="34" charset="-34"/>
              </a:rPr>
              <a:t>를</a:t>
            </a:r>
            <a:r>
              <a:rPr lang="ko-KR" altLang="ko-KR" sz="1400" b="1" dirty="0">
                <a:solidFill>
                  <a:srgbClr val="595959"/>
                </a:solidFill>
                <a:latin typeface="Calibri" panose="020F0502020204030204" pitchFamily="34" charset="0"/>
                <a:cs typeface="Cordia New" panose="020B0304020202020204" pitchFamily="34" charset="-34"/>
              </a:rPr>
              <a:t> 연동한 자료를 바탕으로 진행 </a:t>
            </a:r>
            <a:r>
              <a:rPr lang="en-US" altLang="ko-KR" sz="1400" b="1" dirty="0">
                <a:solidFill>
                  <a:srgbClr val="595959"/>
                </a:solidFill>
                <a:latin typeface="Calibri" panose="020F0502020204030204" pitchFamily="34" charset="0"/>
                <a:cs typeface="Cordia New" panose="020B0304020202020204" pitchFamily="34" charset="-34"/>
              </a:rPr>
              <a:t>=&gt; </a:t>
            </a:r>
            <a:endParaRPr lang="ko-KR" altLang="ko-KR" sz="1400" dirty="0">
              <a:solidFill>
                <a:srgbClr val="595959"/>
              </a:solidFill>
              <a:latin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ko-KR" sz="1400" dirty="0">
                <a:solidFill>
                  <a:srgbClr val="731C3F"/>
                </a:solidFill>
                <a:latin typeface="Calibri" panose="020F0502020204030204" pitchFamily="34" charset="0"/>
                <a:cs typeface="Cordia New" panose="020B0304020202020204" pitchFamily="34" charset="-34"/>
                <a:hlinkClick r:id="rId8"/>
              </a:rPr>
              <a:t>https://www.javainuse.com/drools/drools_spring</a:t>
            </a:r>
            <a:endParaRPr lang="ko-KR" altLang="ko-KR" sz="1400" dirty="0">
              <a:solidFill>
                <a:srgbClr val="595959"/>
              </a:solidFill>
              <a:latin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ko-KR" sz="1400" u="sng" dirty="0">
                <a:solidFill>
                  <a:srgbClr val="595959"/>
                </a:solidFill>
                <a:latin typeface="Calibri" panose="020F0502020204030204" pitchFamily="34" charset="0"/>
                <a:cs typeface="Cordia New" panose="020B0304020202020204" pitchFamily="34" charset="-34"/>
                <a:hlinkClick r:id="rId9"/>
              </a:rPr>
              <a:t>https://www.javainuse.com/drools_states</a:t>
            </a:r>
            <a:endParaRPr lang="en-US" altLang="ko-KR" sz="1400" u="sng" dirty="0">
              <a:solidFill>
                <a:srgbClr val="595959"/>
              </a:solidFill>
              <a:latin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altLang="ko-KR" sz="1400" u="sng" dirty="0">
              <a:solidFill>
                <a:srgbClr val="595959"/>
              </a:solidFill>
              <a:latin typeface="Calibri" panose="020F0502020204030204" pitchFamily="34" charset="0"/>
              <a:cs typeface="Cordia New" panose="020B0304020202020204" pitchFamily="34" charset="-34"/>
            </a:endParaRPr>
          </a:p>
          <a:p>
            <a:r>
              <a:rPr lang="ko-KR" altLang="ko-KR" sz="1400" b="1" dirty="0"/>
              <a:t>먼저 </a:t>
            </a:r>
            <a:r>
              <a:rPr lang="en-US" altLang="ko-KR" sz="1400" b="1" dirty="0"/>
              <a:t>drools knowledge session </a:t>
            </a:r>
            <a:r>
              <a:rPr lang="ko-KR" altLang="ko-KR" sz="1400" b="1" dirty="0"/>
              <a:t>을 알고 있어야 하는데 </a:t>
            </a:r>
            <a:r>
              <a:rPr lang="en-US" altLang="ko-KR" sz="1400" b="1" dirty="0"/>
              <a:t>stateful</a:t>
            </a:r>
            <a:r>
              <a:rPr lang="ko-KR" altLang="ko-KR" sz="1400" b="1" dirty="0"/>
              <a:t>과 </a:t>
            </a:r>
            <a:r>
              <a:rPr lang="en-US" altLang="ko-KR" sz="1400" b="1" dirty="0"/>
              <a:t>stateless </a:t>
            </a:r>
            <a:endParaRPr lang="ko-KR" altLang="ko-KR" sz="1400" dirty="0"/>
          </a:p>
          <a:p>
            <a:r>
              <a:rPr lang="ko-KR" altLang="ko-KR" sz="1400" u="sng" dirty="0"/>
              <a:t>참고 </a:t>
            </a:r>
            <a:r>
              <a:rPr lang="en-US" altLang="ko-KR" sz="1400" u="sng" dirty="0"/>
              <a:t>: https://</a:t>
            </a:r>
            <a:r>
              <a:rPr lang="en-US" altLang="ko-KR" sz="1400" u="sng" dirty="0" err="1"/>
              <a:t>stackoverflow.com</a:t>
            </a:r>
            <a:r>
              <a:rPr lang="en-US" altLang="ko-KR" sz="1400" u="sng" dirty="0"/>
              <a:t>/questions/17175037/</a:t>
            </a:r>
            <a:r>
              <a:rPr lang="en-US" altLang="ko-KR" sz="1400" u="sng" dirty="0" err="1"/>
              <a:t>droolsstateless</a:t>
            </a:r>
            <a:r>
              <a:rPr lang="en-US" altLang="ko-KR" sz="1400" u="sng" dirty="0"/>
              <a:t>-vs-stateful-knowledge-session</a:t>
            </a:r>
            <a:endParaRPr lang="ko-KR" altLang="ko-KR" sz="1400" dirty="0"/>
          </a:p>
          <a:p>
            <a:r>
              <a:rPr lang="en-US" altLang="ko-KR" sz="1400" dirty="0"/>
              <a:t>1. stateful : </a:t>
            </a:r>
            <a:r>
              <a:rPr lang="ko-KR" altLang="ko-KR" sz="1400" dirty="0"/>
              <a:t>룰이 검사를 진행하는 동안 상황에 맞게 변경가능 </a:t>
            </a:r>
            <a:r>
              <a:rPr lang="en-US" altLang="ko-KR" sz="1400" dirty="0"/>
              <a:t>(ex) </a:t>
            </a:r>
            <a:r>
              <a:rPr lang="ko-KR" altLang="ko-KR" sz="1400" dirty="0"/>
              <a:t>프로젝트에서 </a:t>
            </a:r>
            <a:r>
              <a:rPr lang="en-US" altLang="ko-KR" sz="1400" dirty="0"/>
              <a:t>modify </a:t>
            </a:r>
            <a:r>
              <a:rPr lang="ko-KR" altLang="ko-KR" sz="1400" dirty="0"/>
              <a:t>키워드 사용 </a:t>
            </a:r>
            <a:r>
              <a:rPr lang="en-US" altLang="ko-KR" sz="1400" dirty="0"/>
              <a:t>)</a:t>
            </a:r>
            <a:endParaRPr lang="ko-KR" altLang="ko-KR" sz="1400" dirty="0"/>
          </a:p>
          <a:p>
            <a:r>
              <a:rPr lang="en-US" altLang="ko-KR" sz="1400" dirty="0"/>
              <a:t>2.  stateless: </a:t>
            </a:r>
            <a:r>
              <a:rPr lang="ko-KR" altLang="ko-KR" sz="1400" dirty="0"/>
              <a:t>한번 실행하면 변경 불가능 </a:t>
            </a:r>
          </a:p>
          <a:p>
            <a:r>
              <a:rPr lang="en-US" altLang="ko-KR" sz="1400" dirty="0"/>
              <a:t> </a:t>
            </a:r>
            <a:endParaRPr lang="ko-KR" altLang="ko-KR" sz="1400" dirty="0"/>
          </a:p>
          <a:p>
            <a:r>
              <a:rPr lang="en-US" altLang="ko-KR" sz="1400" b="1" dirty="0"/>
              <a:t>stateful </a:t>
            </a:r>
            <a:r>
              <a:rPr lang="ko-KR" altLang="ko-KR" sz="1400" b="1" dirty="0"/>
              <a:t>을 사용하기 위해서는 </a:t>
            </a:r>
            <a:r>
              <a:rPr lang="en-US" altLang="ko-KR" sz="1400" b="1" dirty="0"/>
              <a:t>drools </a:t>
            </a:r>
            <a:r>
              <a:rPr lang="ko-KR" altLang="ko-KR" sz="1400" b="1" dirty="0"/>
              <a:t>의 </a:t>
            </a:r>
            <a:r>
              <a:rPr lang="en-US" altLang="ko-KR" sz="1400" b="1" dirty="0"/>
              <a:t>loop</a:t>
            </a:r>
            <a:r>
              <a:rPr lang="ko-KR" altLang="ko-KR" sz="1400" b="1" dirty="0"/>
              <a:t>에 대해서 이해해야 함</a:t>
            </a:r>
            <a:r>
              <a:rPr lang="en-US" altLang="ko-KR" sz="1400" b="1" dirty="0"/>
              <a:t>. </a:t>
            </a:r>
            <a:endParaRPr lang="ko-KR" altLang="ko-KR" sz="1400" dirty="0"/>
          </a:p>
          <a:p>
            <a:r>
              <a:rPr lang="ko-KR" altLang="ko-KR" sz="1400" u="sng" dirty="0"/>
              <a:t>참고 </a:t>
            </a:r>
            <a:r>
              <a:rPr lang="en-US" altLang="ko-KR" sz="1400" u="sng" dirty="0"/>
              <a:t>: </a:t>
            </a:r>
            <a:r>
              <a:rPr lang="en-US" altLang="ko-KR" sz="1400" u="sng" dirty="0">
                <a:hlinkClick r:id="rId10"/>
              </a:rPr>
              <a:t>https://ilesteban.wordpress.com/2012/11/16/about-drools-and-infinite-execution-loops/</a:t>
            </a:r>
            <a:endParaRPr lang="ko-KR" altLang="ko-KR" sz="1400" dirty="0"/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ko-KR" altLang="ko-KR" sz="1400" dirty="0">
              <a:solidFill>
                <a:srgbClr val="595959"/>
              </a:solidFill>
              <a:latin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609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9671" y="2708920"/>
            <a:ext cx="6408712" cy="114363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Medical Expert System</a:t>
            </a:r>
            <a:r>
              <a:rPr kumimoji="1" lang="ko-KR" altLang="en-US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b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</a:br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‘</a:t>
            </a:r>
            <a:r>
              <a:rPr kumimoji="1" lang="ko-KR" altLang="en-US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사용사례 설명</a:t>
            </a:r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’</a:t>
            </a:r>
            <a:endParaRPr kumimoji="1" lang="ko-KR" altLang="en-US" sz="40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1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95229"/>
              </p:ext>
            </p:extLst>
          </p:nvPr>
        </p:nvGraphicFramePr>
        <p:xfrm>
          <a:off x="8477084" y="1399329"/>
          <a:ext cx="3485213" cy="489574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30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7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Medical Expert System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초기화면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02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환자 이름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검색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03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환자 세부사항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나이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등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04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환자 설문지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05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환자 증상 리스트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06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환자 진단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07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환자 증상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08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진단과 처방 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r="12840"/>
          <a:stretch/>
        </p:blipFill>
        <p:spPr>
          <a:xfrm>
            <a:off x="-144531" y="403412"/>
            <a:ext cx="8779496" cy="6941915"/>
          </a:xfrm>
          <a:prstGeom prst="rect">
            <a:avLst/>
          </a:prstGeom>
        </p:spPr>
      </p:pic>
      <p:pic>
        <p:nvPicPr>
          <p:cNvPr id="25" name="_x245105840" descr="EMB0000357c5578">
            <a:extLst>
              <a:ext uri="{FF2B5EF4-FFF2-40B4-BE49-F238E27FC236}">
                <a16:creationId xmlns:a16="http://schemas.microsoft.com/office/drawing/2014/main" id="{8A7D3CA0-5401-2948-93BF-9F627A3A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88" y="1697004"/>
            <a:ext cx="6479761" cy="41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91368" y="507245"/>
            <a:ext cx="792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Expert System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Interface ( Initial Screen )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06888" y="2040291"/>
            <a:ext cx="329784" cy="329784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97308" y="1710507"/>
            <a:ext cx="329784" cy="329784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21360" y="2170240"/>
            <a:ext cx="329784" cy="329784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19968" y="2170240"/>
            <a:ext cx="329784" cy="329784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597308" y="2170240"/>
            <a:ext cx="329784" cy="329784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19968" y="3682308"/>
            <a:ext cx="329784" cy="329784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21360" y="4053781"/>
            <a:ext cx="329784" cy="329784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77104" y="1307377"/>
            <a:ext cx="329784" cy="329784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2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9464" y="2708920"/>
            <a:ext cx="6408712" cy="114363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Medical Expert System</a:t>
            </a:r>
            <a:r>
              <a:rPr kumimoji="1" lang="ko-KR" altLang="en-US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b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</a:br>
            <a:r>
              <a:rPr kumimoji="1" lang="en-US" altLang="ko-KR" sz="40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Rule engine, Drools</a:t>
            </a:r>
            <a:endParaRPr kumimoji="1" lang="ko-KR" altLang="en-US" sz="40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47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r="12840"/>
          <a:stretch/>
        </p:blipFill>
        <p:spPr>
          <a:xfrm>
            <a:off x="-144531" y="403412"/>
            <a:ext cx="8779496" cy="69419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1368" y="507245"/>
            <a:ext cx="9044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Expert System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Interface ( After search Screen )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26476" y="1234437"/>
            <a:ext cx="329784" cy="329784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_x245105840" descr="EMB0000357c557b">
            <a:extLst>
              <a:ext uri="{FF2B5EF4-FFF2-40B4-BE49-F238E27FC236}">
                <a16:creationId xmlns:a16="http://schemas.microsoft.com/office/drawing/2014/main" id="{8DC9CA49-268A-0640-8D81-3339DAED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8" y="1685925"/>
            <a:ext cx="6466707" cy="41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461629-AE0B-0D48-97ED-818219E4D1FD}"/>
              </a:ext>
            </a:extLst>
          </p:cNvPr>
          <p:cNvSpPr/>
          <p:nvPr/>
        </p:nvSpPr>
        <p:spPr>
          <a:xfrm>
            <a:off x="7829549" y="1195853"/>
            <a:ext cx="4069901" cy="49480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F1C026-475E-6C4E-893D-6CB6AF7B9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62" y="1234436"/>
            <a:ext cx="4029988" cy="2275295"/>
          </a:xfrm>
          <a:prstGeom prst="rect">
            <a:avLst/>
          </a:prstGeom>
        </p:spPr>
      </p:pic>
      <p:sp>
        <p:nvSpPr>
          <p:cNvPr id="13" name="텍스트 상자 21">
            <a:extLst>
              <a:ext uri="{FF2B5EF4-FFF2-40B4-BE49-F238E27FC236}">
                <a16:creationId xmlns:a16="http://schemas.microsoft.com/office/drawing/2014/main" id="{0E51079E-25B6-7F45-9D6A-D1A9FFDE2758}"/>
              </a:ext>
            </a:extLst>
          </p:cNvPr>
          <p:cNvSpPr txBox="1"/>
          <p:nvPr/>
        </p:nvSpPr>
        <p:spPr>
          <a:xfrm>
            <a:off x="7891212" y="3751794"/>
            <a:ext cx="3923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웹을 통해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장소에 제한 받지 않고 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진단 가능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Tx/>
              <a:buChar char="-"/>
            </a:pP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Tx/>
              <a:buChar char="-"/>
            </a:pP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병원에서는 내원하기 전 사용자들에게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자신의 증세를 사전에 확인하고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병원에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내원할 수 있도록 하는 서비스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제공 가능 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23812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19336" y="2276871"/>
            <a:ext cx="5929338" cy="36204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81490" y="3733717"/>
            <a:ext cx="5762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서버의 부담을 줄이고 사용자의 편의성을 증진하기 위해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비동기적 통신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ajax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사용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35235" y="4987495"/>
            <a:ext cx="5976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kumimoji="1" lang="ko-KR" altLang="en-US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의사에게 필요한 정보들을 종합하는 부분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을 설계 및 구현하여</a:t>
            </a:r>
            <a:endParaRPr kumimoji="1" lang="en-US" altLang="ko-KR" sz="1600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 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최종 의사 소견 입력과 종합내용 까지 구현 </a:t>
            </a:r>
            <a:endParaRPr kumimoji="1" lang="en-US" altLang="ko-KR" sz="1600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181490" y="2494496"/>
            <a:ext cx="6156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Medical Expert System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을 웹 기반으로 구현하기 위한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Spring</a:t>
            </a:r>
          </a:p>
          <a:p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MVC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내부구조를 정확히 이해함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으로써 설계 및 구현 가능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282827" y="2276871"/>
            <a:ext cx="5616624" cy="36204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4">
            <a:extLst>
              <a:ext uri="{FF2B5EF4-FFF2-40B4-BE49-F238E27FC236}">
                <a16:creationId xmlns:a16="http://schemas.microsoft.com/office/drawing/2014/main" id="{3FC4BC64-FF11-4E27-BE5C-75FA6D412667}"/>
              </a:ext>
            </a:extLst>
          </p:cNvPr>
          <p:cNvSpPr txBox="1"/>
          <p:nvPr/>
        </p:nvSpPr>
        <p:spPr>
          <a:xfrm>
            <a:off x="2173925" y="1231861"/>
            <a:ext cx="317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Conclusion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78A00-F487-42E2-91EB-35E73E71E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0FD78A-4E20-4019-9BCE-C311D8F55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7" y="761999"/>
            <a:ext cx="1792195" cy="16672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EF9438-F391-4B30-BB72-61557284041B}"/>
              </a:ext>
            </a:extLst>
          </p:cNvPr>
          <p:cNvSpPr/>
          <p:nvPr/>
        </p:nvSpPr>
        <p:spPr>
          <a:xfrm>
            <a:off x="202767" y="4344143"/>
            <a:ext cx="5762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기존의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JDBC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단점을 극복하기 위한 </a:t>
            </a:r>
            <a:r>
              <a:rPr kumimoji="1" lang="en-US" altLang="ko-KR" sz="1600" b="1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Mybatis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프레임워크를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이용한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DB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접근</a:t>
            </a:r>
            <a:endParaRPr kumimoji="1" lang="en-US" altLang="ko-KR" sz="1600" b="1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15" name="텍스트 상자 21">
            <a:extLst>
              <a:ext uri="{FF2B5EF4-FFF2-40B4-BE49-F238E27FC236}">
                <a16:creationId xmlns:a16="http://schemas.microsoft.com/office/drawing/2014/main" id="{1DCC1B15-DFE8-423A-92F4-FC0BCA69CF73}"/>
              </a:ext>
            </a:extLst>
          </p:cNvPr>
          <p:cNvSpPr txBox="1"/>
          <p:nvPr/>
        </p:nvSpPr>
        <p:spPr>
          <a:xfrm>
            <a:off x="181490" y="3167824"/>
            <a:ext cx="6156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Drools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를 이용함으로써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Medical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분야의 광범위한 데이터를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rule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로써 정의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16" name="텍스트 상자 21">
            <a:extLst>
              <a:ext uri="{FF2B5EF4-FFF2-40B4-BE49-F238E27FC236}">
                <a16:creationId xmlns:a16="http://schemas.microsoft.com/office/drawing/2014/main" id="{F35EB476-2C4B-C043-824A-ADD7F2CE2276}"/>
              </a:ext>
            </a:extLst>
          </p:cNvPr>
          <p:cNvSpPr txBox="1"/>
          <p:nvPr/>
        </p:nvSpPr>
        <p:spPr>
          <a:xfrm>
            <a:off x="6421339" y="2429270"/>
            <a:ext cx="54148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Availability : Nginx</a:t>
            </a:r>
            <a:r>
              <a:rPr kumimoji="1" lang="ko-KR" altLang="en-US" sz="1600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를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이용한 </a:t>
            </a:r>
            <a:r>
              <a:rPr kumimoji="1" lang="ko-KR" altLang="en-US" sz="1600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로드밸런싱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구축함으로써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                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서비스 가용성 확보 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Tx/>
              <a:buChar char="-"/>
            </a:pP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Tx/>
              <a:buChar char="-"/>
            </a:pP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Performance :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서버 단의 부하를 줄여주기 위해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Ajax</a:t>
            </a:r>
            <a:r>
              <a:rPr kumimoji="1" lang="ko-KR" altLang="en-US" sz="1600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를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                  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사용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Tx/>
              <a:buChar char="-"/>
            </a:pP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Tx/>
              <a:buChar char="-"/>
            </a:pP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Modifiability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: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Drools</a:t>
            </a:r>
            <a:r>
              <a:rPr kumimoji="1" lang="ko-KR" altLang="en-US" sz="1600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를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사용하여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소스코드와 전문지식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                 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rule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과 분리시킴으로써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필요에 따라             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                    전문지식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Rule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변경이 수월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pPr>
              <a:buFontTx/>
              <a:buChar char="-"/>
            </a:pP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Usability :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웹 기반으로 개발함으로써 의사뿐만 아니라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             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일반사람들도 쉽게 웹에 접속하여 설문을         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ko-KR" altLang="en-US" sz="1600" b="1">
                <a:latin typeface="Iropke Batang OTF Medium" charset="-127"/>
                <a:ea typeface="Iropke Batang OTF Medium" charset="-127"/>
                <a:cs typeface="Iropke Batang OTF Medium" charset="-127"/>
              </a:rPr>
              <a:t>                하고 진단 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15485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43CD87C-9764-4AB7-9A40-11C04A9F3EFE}"/>
              </a:ext>
            </a:extLst>
          </p:cNvPr>
          <p:cNvSpPr txBox="1">
            <a:spLocks/>
          </p:cNvSpPr>
          <p:nvPr/>
        </p:nvSpPr>
        <p:spPr>
          <a:xfrm>
            <a:off x="3485215" y="5710136"/>
            <a:ext cx="11142307" cy="1147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kumimoji="1" lang="en-US" altLang="ko-KR" b="1">
                <a:latin typeface="Iropke Batang OTF Medium" charset="-127"/>
                <a:ea typeface="Iropke Batang OTF Medium" charset="-127"/>
                <a:cs typeface="Iropke Batang OTF Medium" charset="-127"/>
              </a:rPr>
            </a:br>
            <a:endParaRPr lang="ko-KR" altLang="en-US" dirty="0"/>
          </a:p>
        </p:txBody>
      </p:sp>
      <p:sp>
        <p:nvSpPr>
          <p:cNvPr id="10" name="WordArt 3">
            <a:extLst>
              <a:ext uri="{FF2B5EF4-FFF2-40B4-BE49-F238E27FC236}">
                <a16:creationId xmlns:a16="http://schemas.microsoft.com/office/drawing/2014/main" id="{6ECB839A-C94E-4963-B87E-2A46493A1547}"/>
              </a:ext>
            </a:extLst>
          </p:cNvPr>
          <p:cNvSpPr>
            <a:spLocks noChangeArrowheads="1" noChangeShapeType="1" noTextEdit="1"/>
          </p:cNvSpPr>
          <p:nvPr/>
        </p:nvSpPr>
        <p:spPr bwMode="ltGray">
          <a:xfrm>
            <a:off x="3395662" y="4429260"/>
            <a:ext cx="5400675" cy="1368425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8421"/>
              </a:avLst>
            </a:prstTxWarp>
          </a:bodyPr>
          <a:lstStyle/>
          <a:p>
            <a:pPr algn="ctr"/>
            <a:r>
              <a:rPr lang="en-US" altLang="ko-KR" sz="36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tx1"/>
                  </a:gs>
                </a:gsLst>
                <a:lin ang="0" scaled="1"/>
              </a:gradFill>
              <a:effectLst>
                <a:outerShdw dist="89803" dir="2700000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720E0-3E94-437F-BA2C-C6BDD033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2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3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r>
              <a:rPr lang="ko-KR" alt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초기환경</a:t>
            </a:r>
            <a:endParaRPr lang="en-US" altLang="ko-KR" sz="2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D93937F-21FA-974A-8ECE-7CC215F3E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150398"/>
            <a:ext cx="7319901" cy="65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19336" y="2276871"/>
            <a:ext cx="5929338" cy="36204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42034" y="2501453"/>
            <a:ext cx="55362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-Medical 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분야에서 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Expert System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을 좀 더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효율적이고 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확장가능성 있는 시스템 필요성 요구</a:t>
            </a:r>
            <a:endParaRPr kumimoji="1" lang="en-US" altLang="ko-KR" sz="1600" b="1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92110" y="4570554"/>
            <a:ext cx="54309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사용자는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User Interface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를 통해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전문가의 지식으로부터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도움을 받을 수 있음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endParaRPr kumimoji="1" lang="en-US" altLang="ko-KR" sz="1600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grpSp>
        <p:nvGrpSpPr>
          <p:cNvPr id="8" name="그룹 23"/>
          <p:cNvGrpSpPr/>
          <p:nvPr/>
        </p:nvGrpSpPr>
        <p:grpSpPr>
          <a:xfrm>
            <a:off x="695400" y="1338788"/>
            <a:ext cx="911189" cy="938083"/>
            <a:chOff x="695400" y="476672"/>
            <a:chExt cx="1127640" cy="112764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400" y="476672"/>
              <a:ext cx="1127640" cy="112764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343472" y="587116"/>
              <a:ext cx="28803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2620" y="1450943"/>
            <a:ext cx="310841" cy="323851"/>
          </a:xfrm>
          <a:prstGeom prst="rect">
            <a:avLst/>
          </a:prstGeom>
        </p:spPr>
      </p:pic>
      <p:grpSp>
        <p:nvGrpSpPr>
          <p:cNvPr id="10" name="그룹 28"/>
          <p:cNvGrpSpPr/>
          <p:nvPr/>
        </p:nvGrpSpPr>
        <p:grpSpPr>
          <a:xfrm>
            <a:off x="6175694" y="1752572"/>
            <a:ext cx="5766567" cy="4191173"/>
            <a:chOff x="6009694" y="1598766"/>
            <a:chExt cx="5886727" cy="4278506"/>
          </a:xfrm>
        </p:grpSpPr>
        <p:sp>
          <p:nvSpPr>
            <p:cNvPr id="31" name="직사각형 30"/>
            <p:cNvSpPr/>
            <p:nvPr/>
          </p:nvSpPr>
          <p:spPr>
            <a:xfrm>
              <a:off x="6135780" y="1646114"/>
              <a:ext cx="144017" cy="4231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09694" y="5621572"/>
              <a:ext cx="5873583" cy="208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778864" y="1598766"/>
              <a:ext cx="117557" cy="4231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282827" y="1799074"/>
            <a:ext cx="5616624" cy="43448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B0B2D5-53AF-4D59-AE67-2A2F4D69D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234" y="1828285"/>
            <a:ext cx="5338886" cy="4215554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60DD1D79-1788-344D-A0EB-90EEF74C2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E73EF52-8264-2245-8CB3-B5308B652A01}"/>
              </a:ext>
            </a:extLst>
          </p:cNvPr>
          <p:cNvCxnSpPr/>
          <p:nvPr/>
        </p:nvCxnSpPr>
        <p:spPr>
          <a:xfrm>
            <a:off x="0" y="188640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DCF5283-7652-3245-A733-A9544301B662}"/>
              </a:ext>
            </a:extLst>
          </p:cNvPr>
          <p:cNvCxnSpPr/>
          <p:nvPr/>
        </p:nvCxnSpPr>
        <p:spPr>
          <a:xfrm>
            <a:off x="0" y="980728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9">
            <a:extLst>
              <a:ext uri="{FF2B5EF4-FFF2-40B4-BE49-F238E27FC236}">
                <a16:creationId xmlns:a16="http://schemas.microsoft.com/office/drawing/2014/main" id="{F62B1602-40F0-A944-B53A-1F1A12C7B3BD}"/>
              </a:ext>
            </a:extLst>
          </p:cNvPr>
          <p:cNvSpPr txBox="1"/>
          <p:nvPr/>
        </p:nvSpPr>
        <p:spPr>
          <a:xfrm>
            <a:off x="479376" y="313492"/>
            <a:ext cx="4517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1.</a:t>
            </a:r>
            <a:r>
              <a:rPr kumimoji="1" lang="ko-KR" altLang="en-US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Medical Expert System</a:t>
            </a:r>
            <a:endParaRPr kumimoji="1" lang="ko-KR" altLang="en-US" sz="28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8C8D0FE7-B5D8-9249-85E7-5BFD696ABA07}"/>
              </a:ext>
            </a:extLst>
          </p:cNvPr>
          <p:cNvSpPr txBox="1"/>
          <p:nvPr/>
        </p:nvSpPr>
        <p:spPr>
          <a:xfrm>
            <a:off x="6888088" y="36023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Expert system </a:t>
            </a:r>
            <a:r>
              <a:rPr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개념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0BDC0E-9AA9-AD4C-8ABC-64BDEA55AAAC}"/>
              </a:ext>
            </a:extLst>
          </p:cNvPr>
          <p:cNvSpPr/>
          <p:nvPr/>
        </p:nvSpPr>
        <p:spPr>
          <a:xfrm rot="5400000">
            <a:off x="744733" y="91979"/>
            <a:ext cx="502076" cy="19915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703847-6530-C641-9899-7A850A2A98F5}"/>
              </a:ext>
            </a:extLst>
          </p:cNvPr>
          <p:cNvSpPr/>
          <p:nvPr/>
        </p:nvSpPr>
        <p:spPr>
          <a:xfrm>
            <a:off x="192110" y="3535505"/>
            <a:ext cx="553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의사와 환자 모두 만족하고 신뢰 할 수 있는 서비스 제공</a:t>
            </a:r>
            <a:endParaRPr kumimoji="1" lang="en-US" altLang="ko-KR" sz="1600" b="1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19335" y="2276871"/>
            <a:ext cx="6226532" cy="36204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0623" y="3255455"/>
            <a:ext cx="5731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전형적인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Blackboard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아키텍처 스타일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(Control, Knowledge</a:t>
            </a:r>
          </a:p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Source, Blackboard)</a:t>
            </a:r>
          </a:p>
        </p:txBody>
      </p:sp>
      <p:grpSp>
        <p:nvGrpSpPr>
          <p:cNvPr id="8" name="그룹 23"/>
          <p:cNvGrpSpPr/>
          <p:nvPr/>
        </p:nvGrpSpPr>
        <p:grpSpPr>
          <a:xfrm>
            <a:off x="695400" y="1338788"/>
            <a:ext cx="847071" cy="938083"/>
            <a:chOff x="695400" y="476672"/>
            <a:chExt cx="1127640" cy="112764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400" y="476672"/>
              <a:ext cx="1127640" cy="112764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343472" y="587116"/>
              <a:ext cx="28803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306" y="1448608"/>
            <a:ext cx="238203" cy="403734"/>
          </a:xfrm>
          <a:prstGeom prst="rect">
            <a:avLst/>
          </a:prstGeom>
        </p:spPr>
      </p:pic>
      <p:grpSp>
        <p:nvGrpSpPr>
          <p:cNvPr id="10" name="그룹 28"/>
          <p:cNvGrpSpPr/>
          <p:nvPr/>
        </p:nvGrpSpPr>
        <p:grpSpPr>
          <a:xfrm>
            <a:off x="6531429" y="1752572"/>
            <a:ext cx="5410832" cy="4191173"/>
            <a:chOff x="6009694" y="1598766"/>
            <a:chExt cx="5886727" cy="4278506"/>
          </a:xfrm>
        </p:grpSpPr>
        <p:sp>
          <p:nvSpPr>
            <p:cNvPr id="31" name="직사각형 30"/>
            <p:cNvSpPr/>
            <p:nvPr/>
          </p:nvSpPr>
          <p:spPr>
            <a:xfrm>
              <a:off x="6233125" y="1646114"/>
              <a:ext cx="46672" cy="4231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09694" y="5621572"/>
              <a:ext cx="5873583" cy="208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778864" y="1598766"/>
              <a:ext cx="117557" cy="4231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519348" y="1799074"/>
            <a:ext cx="5380102" cy="43448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10692000" descr="EMB000008404bb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1429" y="1920239"/>
            <a:ext cx="5225143" cy="4127864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F7F719-AEC4-4D22-AC1C-ABAFE157F021}"/>
              </a:ext>
            </a:extLst>
          </p:cNvPr>
          <p:cNvSpPr/>
          <p:nvPr/>
        </p:nvSpPr>
        <p:spPr>
          <a:xfrm>
            <a:off x="133919" y="3780710"/>
            <a:ext cx="5480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</a:t>
            </a:r>
            <a:r>
              <a:rPr kumimoji="1" lang="en-US" altLang="ko-KR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Blackboard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는 중앙 데이터 저장소이며 현재 상태를 제시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Knowledge Sources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는 특정 도메인에 대한 해법을 제시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Control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은 두 컴포넌트를 관리 및 실행</a:t>
            </a:r>
            <a:endParaRPr kumimoji="1" lang="en-US" altLang="ko-KR" sz="1600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8804FB-AF5F-4888-B978-3C9C04605253}"/>
              </a:ext>
            </a:extLst>
          </p:cNvPr>
          <p:cNvSpPr/>
          <p:nvPr/>
        </p:nvSpPr>
        <p:spPr>
          <a:xfrm>
            <a:off x="116802" y="4893029"/>
            <a:ext cx="63369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</a:t>
            </a:r>
            <a:r>
              <a:rPr kumimoji="1" lang="en-US" altLang="ko-KR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k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session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은 </a:t>
            </a:r>
            <a:r>
              <a:rPr kumimoji="1" lang="en-US" altLang="ko-KR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Knowledge Base</a:t>
            </a:r>
            <a:r>
              <a:rPr kumimoji="1" lang="ko-KR" altLang="en-US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에서 나와서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Rule Engine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에 똑같은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 </a:t>
            </a:r>
            <a:r>
              <a:rPr kumimoji="1" lang="ko-KR" altLang="en-US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공간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을 만들어 놓고 환자 객체가 들어왔을 때 효율적으로</a:t>
            </a:r>
            <a:endParaRPr kumimoji="1" lang="en-US" altLang="ko-KR" sz="1600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 Rule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들과 비교하여</a:t>
            </a:r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결과값 도출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  </a:t>
            </a:r>
            <a:endParaRPr kumimoji="1" lang="en-US" altLang="ko-KR" sz="1600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D2D7BA-81BB-46E2-BCCD-C414B331F5AB}"/>
              </a:ext>
            </a:extLst>
          </p:cNvPr>
          <p:cNvSpPr/>
          <p:nvPr/>
        </p:nvSpPr>
        <p:spPr>
          <a:xfrm>
            <a:off x="126627" y="4602365"/>
            <a:ext cx="4094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 Rule 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부분에 </a:t>
            </a:r>
            <a:r>
              <a:rPr kumimoji="1" lang="en-US" altLang="ko-KR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Medical </a:t>
            </a:r>
            <a:r>
              <a:rPr kumimoji="1" lang="ko-KR" altLang="en-US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분야의 도메인 적용</a:t>
            </a:r>
            <a:endParaRPr kumimoji="1" lang="en-US" altLang="ko-KR" sz="1600" b="1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80FBB2-0BD8-4833-981A-4539A3ABE3B7}"/>
              </a:ext>
            </a:extLst>
          </p:cNvPr>
          <p:cNvSpPr/>
          <p:nvPr/>
        </p:nvSpPr>
        <p:spPr>
          <a:xfrm>
            <a:off x="133919" y="2320046"/>
            <a:ext cx="54328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</a:t>
            </a:r>
            <a:r>
              <a:rPr kumimoji="1" lang="ko-KR" altLang="en-US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자바 기반의 </a:t>
            </a:r>
            <a:r>
              <a:rPr kumimoji="1" lang="ko-KR" altLang="en-US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오픈 소스 </a:t>
            </a:r>
            <a:r>
              <a:rPr kumimoji="1" lang="en-US" altLang="ko-KR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Rule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엔진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- </a:t>
            </a:r>
            <a:r>
              <a:rPr kumimoji="1" lang="ko-KR" altLang="en-US" sz="16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비즈니스 규칙 관리 및 </a:t>
            </a:r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복잡한 이벤트 처리가 빠른 장점</a:t>
            </a:r>
            <a:endParaRPr kumimoji="1" lang="en-US" altLang="ko-KR" sz="16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  <a:p>
            <a:r>
              <a:rPr kumimoji="1" lang="en-US" altLang="ko-KR" sz="1600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- </a:t>
            </a:r>
            <a:r>
              <a:rPr kumimoji="1" lang="ko-KR" altLang="en-US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수시로 로직이 변경되는 곳에 개발시간을 단축하고</a:t>
            </a:r>
            <a:r>
              <a:rPr kumimoji="1" lang="en-US" altLang="ko-KR" sz="1600" b="1" dirty="0">
                <a:solidFill>
                  <a:schemeClr val="tx1"/>
                </a:solidFill>
                <a:latin typeface="Iropke Batang OTF Medium" charset="-127"/>
                <a:ea typeface="Iropke Batang OTF Medium" charset="-127"/>
                <a:cs typeface="Iropke Batang OTF Medium" charset="-127"/>
              </a:rPr>
              <a:t>,</a:t>
            </a:r>
          </a:p>
          <a:p>
            <a:r>
              <a:rPr kumimoji="1" lang="ko-KR" altLang="en-US" sz="16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 새로운 규칙을 도입하기 수월</a:t>
            </a:r>
            <a:endParaRPr kumimoji="1" lang="en-US" altLang="ko-KR" sz="1600" b="1" dirty="0">
              <a:solidFill>
                <a:schemeClr val="tx1"/>
              </a:solidFill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B0E02387-A438-C840-B326-635605C165C7}"/>
              </a:ext>
            </a:extLst>
          </p:cNvPr>
          <p:cNvCxnSpPr/>
          <p:nvPr/>
        </p:nvCxnSpPr>
        <p:spPr>
          <a:xfrm>
            <a:off x="0" y="188640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2F40AF2-B3D7-B54C-9136-C3560645D585}"/>
              </a:ext>
            </a:extLst>
          </p:cNvPr>
          <p:cNvCxnSpPr/>
          <p:nvPr/>
        </p:nvCxnSpPr>
        <p:spPr>
          <a:xfrm>
            <a:off x="0" y="980728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>
            <a:extLst>
              <a:ext uri="{FF2B5EF4-FFF2-40B4-BE49-F238E27FC236}">
                <a16:creationId xmlns:a16="http://schemas.microsoft.com/office/drawing/2014/main" id="{CD72B03F-CA5B-EA46-836C-29C78EC29C80}"/>
              </a:ext>
            </a:extLst>
          </p:cNvPr>
          <p:cNvSpPr txBox="1"/>
          <p:nvPr/>
        </p:nvSpPr>
        <p:spPr>
          <a:xfrm>
            <a:off x="479376" y="313492"/>
            <a:ext cx="5988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1.</a:t>
            </a:r>
            <a:r>
              <a:rPr kumimoji="1" lang="ko-KR" altLang="en-US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kumimoji="1" lang="en-US" altLang="ko-KR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Drools </a:t>
            </a:r>
            <a:r>
              <a:rPr kumimoji="1" lang="ko-KR" altLang="en-US" sz="2800" b="1" dirty="0" err="1">
                <a:latin typeface="Iropke Batang OTF Medium" charset="-127"/>
                <a:ea typeface="Iropke Batang OTF Medium" charset="-127"/>
                <a:cs typeface="Iropke Batang OTF Medium" charset="-127"/>
              </a:rPr>
              <a:t>를</a:t>
            </a:r>
            <a:r>
              <a:rPr kumimoji="1" lang="ko-KR" altLang="en-US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적용한 </a:t>
            </a:r>
            <a:r>
              <a:rPr kumimoji="1" lang="en-US" altLang="ko-KR" sz="2800" b="1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Expert System</a:t>
            </a:r>
            <a:endParaRPr kumimoji="1" lang="ko-KR" altLang="en-US" sz="2800" b="1" dirty="0">
              <a:latin typeface="Iropke Batang OTF Medium" charset="-127"/>
              <a:ea typeface="Iropke Batang OTF Medium" charset="-127"/>
              <a:cs typeface="Iropke Batang OTF Medium" charset="-127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87387517-0BA0-374F-B5B9-A3FC78F6AA2F}"/>
              </a:ext>
            </a:extLst>
          </p:cNvPr>
          <p:cNvSpPr txBox="1"/>
          <p:nvPr/>
        </p:nvSpPr>
        <p:spPr>
          <a:xfrm>
            <a:off x="6888088" y="36023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Rule </a:t>
            </a:r>
            <a:r>
              <a:rPr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엔진</a:t>
            </a:r>
            <a:r>
              <a:rPr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,</a:t>
            </a:r>
            <a:r>
              <a:rPr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 </a:t>
            </a:r>
            <a:r>
              <a:rPr lang="en-US" altLang="ko-KR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Drools</a:t>
            </a:r>
            <a:r>
              <a:rPr lang="ko-KR" altLang="en-US" sz="2400" dirty="0">
                <a:latin typeface="Iropke Batang OTF Medium" charset="-127"/>
                <a:ea typeface="Iropke Batang OTF Medium" charset="-127"/>
                <a:cs typeface="Iropke Batang OTF Medium" charset="-127"/>
              </a:rPr>
              <a:t>의 구성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3ACBDC-619E-A349-9DB4-C85B6915A4F0}"/>
              </a:ext>
            </a:extLst>
          </p:cNvPr>
          <p:cNvSpPr/>
          <p:nvPr/>
        </p:nvSpPr>
        <p:spPr>
          <a:xfrm rot="5400000">
            <a:off x="744733" y="91979"/>
            <a:ext cx="502076" cy="19915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7343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룰 소스코드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ADD43ECC-3238-0149-A536-27095C0E9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0"/>
            <a:ext cx="879956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룰 소스코드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815FCCA3-2574-FD48-9657-36D62447F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92100"/>
            <a:ext cx="8021320" cy="580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0B3987-ED08-DA4C-B1C8-A04064B38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38" y="4914323"/>
            <a:ext cx="7090062" cy="118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Expert System 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룰 구조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7A0E-FD99-E14D-9C44-02C00B4B4D3B}"/>
              </a:ext>
            </a:extLst>
          </p:cNvPr>
          <p:cNvSpPr txBox="1"/>
          <p:nvPr/>
        </p:nvSpPr>
        <p:spPr>
          <a:xfrm>
            <a:off x="1773382" y="928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D43662-E244-7246-9C85-9C47A061AC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39" y="3207328"/>
            <a:ext cx="8010556" cy="34858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B9DA59-C88E-0E44-AF38-AA580BA90CF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39" y="164866"/>
            <a:ext cx="8010556" cy="27092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915A7F-BF8F-BA4A-9AC6-602C4AA53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39" y="2537474"/>
            <a:ext cx="3721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1259</Words>
  <Application>Microsoft Macintosh PowerPoint</Application>
  <PresentationFormat>와이드스크린</PresentationFormat>
  <Paragraphs>277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나눔고딕</vt:lpstr>
      <vt:lpstr>맑은 고딕</vt:lpstr>
      <vt:lpstr>Iropke Batang OTF Medium</vt:lpstr>
      <vt:lpstr>Arial</vt:lpstr>
      <vt:lpstr>Calibri</vt:lpstr>
      <vt:lpstr>Office 테마</vt:lpstr>
      <vt:lpstr>Drools를 이용한 Nginx와 Ajax기반의  Medical Expert System 개발 </vt:lpstr>
      <vt:lpstr>PowerPoint 프레젠테이션</vt:lpstr>
      <vt:lpstr>Medical Expert System  Rule engine, Drools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Medical Expert System  ‘구성요소’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Medical Expert System  ‘사용사례 설명’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Drools를 이용한 Nginx와 Ajax기반의  Medical Expert System 개발 </dc:title>
  <dc:creator>장 원용</dc:creator>
  <cp:lastModifiedBy>장 원용</cp:lastModifiedBy>
  <cp:revision>14</cp:revision>
  <dcterms:created xsi:type="dcterms:W3CDTF">2019-01-02T06:46:04Z</dcterms:created>
  <dcterms:modified xsi:type="dcterms:W3CDTF">2019-01-03T14:13:59Z</dcterms:modified>
</cp:coreProperties>
</file>